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6" r:id="rId4"/>
    <p:sldId id="257" r:id="rId5"/>
    <p:sldId id="263" r:id="rId6"/>
    <p:sldId id="258" r:id="rId7"/>
    <p:sldId id="259" r:id="rId8"/>
    <p:sldId id="260" r:id="rId9"/>
    <p:sldId id="261" r:id="rId10"/>
    <p:sldId id="262" r:id="rId11"/>
    <p:sldId id="264" r:id="rId12"/>
    <p:sldId id="265" r:id="rId13"/>
  </p:sldIdLst>
  <p:sldSz cx="9144000" cy="5143500" type="screen16x9"/>
  <p:notesSz cx="6858000" cy="9144000"/>
  <p:embeddedFontLst>
    <p:embeddedFont>
      <p:font typeface="Dosis" panose="02010503020202060003" pitchFamily="2" charset="77"/>
      <p:regular r:id="rId15"/>
      <p:bold r:id="rId16"/>
    </p:embeddedFont>
    <p:embeddedFont>
      <p:font typeface="Roboto" panose="02000000000000000000" pitchFamily="2" charset="0"/>
      <p:regular r:id="rId17"/>
      <p:bold r:id="rId18"/>
      <p:italic r:id="rId19"/>
      <p:boldItalic r:id="rId20"/>
    </p:embeddedFont>
    <p:embeddedFont>
      <p:font typeface="Roboto Black" panose="02000000000000000000" pitchFamily="2" charset="0"/>
      <p:bold r:id="rId21"/>
      <p:italic r:id="rId22"/>
      <p:boldItalic r:id="rId23"/>
    </p:embeddedFont>
    <p:embeddedFont>
      <p:font typeface="Roboto Thin"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3"/>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122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7377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SQL Project Templates</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 sz="2400" dirty="0">
                <a:solidFill>
                  <a:srgbClr val="222222"/>
                </a:solidFill>
                <a:highlight>
                  <a:srgbClr val="FFFFFF"/>
                </a:highlight>
                <a:latin typeface="Roboto"/>
                <a:ea typeface="Roboto"/>
                <a:cs typeface="Roboto"/>
                <a:sym typeface="Roboto"/>
              </a:rPr>
              <a:t>You can use these templates in the project presentation for Analyze Data with SQL!</a:t>
            </a: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None/>
            </a:pP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None/>
            </a:pPr>
            <a:r>
              <a:rPr lang="en" sz="2400" dirty="0">
                <a:solidFill>
                  <a:srgbClr val="222222"/>
                </a:solidFill>
                <a:highlight>
                  <a:srgbClr val="FFFFFF"/>
                </a:highlight>
                <a:latin typeface="Roboto"/>
                <a:ea typeface="Roboto"/>
                <a:cs typeface="Roboto"/>
                <a:sym typeface="Roboto"/>
              </a:rPr>
              <a:t>Copy the ones you'd like to use and write your own content.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Conclusions</a:t>
            </a:r>
            <a:br>
              <a:rPr lang="en" b="1" dirty="0">
                <a:solidFill>
                  <a:srgbClr val="295269"/>
                </a:solidFill>
              </a:rPr>
            </a:br>
            <a:endParaRPr b="1" dirty="0">
              <a:solidFill>
                <a:srgbClr val="295269"/>
              </a:solidFill>
              <a:latin typeface="Roboto"/>
              <a:ea typeface="Roboto"/>
              <a:cs typeface="Roboto"/>
              <a:sym typeface="Roboto"/>
            </a:endParaRPr>
          </a:p>
        </p:txBody>
      </p:sp>
      <p:sp>
        <p:nvSpPr>
          <p:cNvPr id="305" name="Shape 305"/>
          <p:cNvSpPr txBox="1"/>
          <p:nvPr/>
        </p:nvSpPr>
        <p:spPr>
          <a:xfrm>
            <a:off x="311699" y="1030940"/>
            <a:ext cx="8520600" cy="3792071"/>
          </a:xfrm>
          <a:prstGeom prst="rect">
            <a:avLst/>
          </a:prstGeom>
          <a:noFill/>
          <a:ln>
            <a:noFill/>
          </a:ln>
        </p:spPr>
        <p:txBody>
          <a:bodyPr spcFirstLastPara="1" wrap="square" lIns="91425" tIns="91425" rIns="91425" bIns="91425" anchor="ctr" anchorCtr="0">
            <a:noAutofit/>
          </a:bodyPr>
          <a:lstStyle/>
          <a:p>
            <a:pPr marL="457200" lvl="0" indent="-381000">
              <a:lnSpc>
                <a:spcPct val="115000"/>
              </a:lnSpc>
              <a:spcBef>
                <a:spcPts val="1100"/>
              </a:spcBef>
              <a:buClr>
                <a:srgbClr val="222222"/>
              </a:buClr>
              <a:buSzPts val="2400"/>
              <a:buFont typeface="Roboto"/>
              <a:buAutoNum type="arabicPeriod"/>
            </a:pPr>
            <a:r>
              <a:rPr lang="en-US" sz="1800" b="1" dirty="0">
                <a:solidFill>
                  <a:srgbClr val="222222"/>
                </a:solidFill>
                <a:latin typeface="Roboto"/>
                <a:ea typeface="Roboto"/>
                <a:cs typeface="Roboto"/>
                <a:sym typeface="Roboto"/>
              </a:rPr>
              <a:t>What is the overall churn trend since the company started?</a:t>
            </a:r>
          </a:p>
          <a:p>
            <a:pPr marL="76200" lvl="0">
              <a:lnSpc>
                <a:spcPct val="115000"/>
              </a:lnSpc>
              <a:spcBef>
                <a:spcPts val="1100"/>
              </a:spcBef>
              <a:buClr>
                <a:srgbClr val="222222"/>
              </a:buClr>
              <a:buSzPts val="2400"/>
            </a:pPr>
            <a:r>
              <a:rPr lang="en-US" sz="1800" dirty="0">
                <a:solidFill>
                  <a:srgbClr val="222222"/>
                </a:solidFill>
                <a:latin typeface="Roboto"/>
                <a:ea typeface="Roboto"/>
                <a:cs typeface="Roboto"/>
                <a:sym typeface="Roboto"/>
              </a:rPr>
              <a:t>We see a significant difference in churn rates between our segment groups which we will discuss later. In terms of months, both churn rates seem to increase as time goes on through the year. Churn rates from Jan-Mar have increased for both groups. This could be a sign to implement a loyalty or incentive program to keep members subscribed for a longer period. </a:t>
            </a:r>
          </a:p>
          <a:p>
            <a:pPr marL="76200" lvl="0">
              <a:lnSpc>
                <a:spcPct val="115000"/>
              </a:lnSpc>
              <a:spcBef>
                <a:spcPts val="1100"/>
              </a:spcBef>
              <a:buClr>
                <a:srgbClr val="222222"/>
              </a:buClr>
              <a:buSzPts val="2400"/>
            </a:pPr>
            <a:endParaRPr lang="en-US" sz="2400" dirty="0">
              <a:solidFill>
                <a:srgbClr val="222222"/>
              </a:solidFill>
              <a:latin typeface="Roboto"/>
              <a:ea typeface="Roboto"/>
              <a:cs typeface="Roboto"/>
              <a:sym typeface="Roboto"/>
            </a:endParaRPr>
          </a:p>
          <a:p>
            <a:pPr marL="76200" lvl="0">
              <a:lnSpc>
                <a:spcPct val="115000"/>
              </a:lnSpc>
              <a:buClr>
                <a:srgbClr val="222222"/>
              </a:buClr>
              <a:buSzPts val="2400"/>
            </a:pPr>
            <a:r>
              <a:rPr lang="en-US" sz="1800" b="1" dirty="0">
                <a:solidFill>
                  <a:srgbClr val="222222"/>
                </a:solidFill>
                <a:latin typeface="Roboto"/>
                <a:ea typeface="Roboto"/>
                <a:cs typeface="Roboto"/>
                <a:sym typeface="Roboto"/>
              </a:rPr>
              <a:t>2. Which segment of users should the company focus on expanding?</a:t>
            </a:r>
          </a:p>
          <a:p>
            <a:pPr marL="76200" lvl="0">
              <a:lnSpc>
                <a:spcPct val="115000"/>
              </a:lnSpc>
              <a:buClr>
                <a:srgbClr val="222222"/>
              </a:buClr>
              <a:buSzPts val="2400"/>
            </a:pPr>
            <a:r>
              <a:rPr lang="en-US" sz="1800" dirty="0">
                <a:solidFill>
                  <a:srgbClr val="222222"/>
                </a:solidFill>
                <a:latin typeface="Roboto"/>
                <a:ea typeface="Roboto"/>
                <a:cs typeface="Roboto"/>
                <a:sym typeface="Roboto"/>
              </a:rPr>
              <a:t>Our data shows us that segment 30 has a much lower churn rate than segment 87 every month we analyzed (Jan-Mar). This tells us that whatever marketing strategy was implemented for segment 30, its working well especially in comparison to the strategy implemented in segment 87. </a:t>
            </a:r>
          </a:p>
          <a:p>
            <a:pPr marL="76200" lvl="0">
              <a:lnSpc>
                <a:spcPct val="115000"/>
              </a:lnSpc>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09567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err="1">
                <a:solidFill>
                  <a:schemeClr val="lt1"/>
                </a:solidFill>
                <a:latin typeface="Roboto Black"/>
                <a:ea typeface="Roboto Black"/>
                <a:sym typeface="Roboto Black"/>
              </a:rPr>
              <a:t>Codeflix</a:t>
            </a:r>
            <a:r>
              <a:rPr lang="en-US" sz="5600" dirty="0">
                <a:solidFill>
                  <a:schemeClr val="lt1"/>
                </a:solidFill>
                <a:latin typeface="Roboto Black"/>
                <a:ea typeface="Roboto Black"/>
                <a:sym typeface="Roboto Black"/>
              </a:rPr>
              <a:t> Churn Rate</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Data Analysis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George Kuzhikat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09-18-2020</a:t>
            </a:r>
            <a:endParaRPr sz="2800" dirty="0">
              <a:solidFill>
                <a:srgbClr val="EFEFEF"/>
              </a:solidFill>
              <a:latin typeface="Roboto Thin"/>
              <a:ea typeface="Roboto Thin"/>
              <a:cs typeface="Roboto Thin"/>
              <a:sym typeface="Roboto Th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D7C0B-46EB-BE4B-B7A9-2EA2AEF6A61D}"/>
              </a:ext>
            </a:extLst>
          </p:cNvPr>
          <p:cNvSpPr txBox="1"/>
          <p:nvPr/>
        </p:nvSpPr>
        <p:spPr>
          <a:xfrm>
            <a:off x="2442882" y="143435"/>
            <a:ext cx="4258236" cy="523220"/>
          </a:xfrm>
          <a:prstGeom prst="rect">
            <a:avLst/>
          </a:prstGeom>
          <a:noFill/>
        </p:spPr>
        <p:txBody>
          <a:bodyPr wrap="square" rtlCol="0">
            <a:spAutoFit/>
          </a:bodyPr>
          <a:lstStyle/>
          <a:p>
            <a:r>
              <a:rPr lang="en-US" sz="2800" dirty="0"/>
              <a:t>Project Background</a:t>
            </a:r>
          </a:p>
        </p:txBody>
      </p:sp>
      <p:sp>
        <p:nvSpPr>
          <p:cNvPr id="3" name="TextBox 2">
            <a:extLst>
              <a:ext uri="{FF2B5EF4-FFF2-40B4-BE49-F238E27FC236}">
                <a16:creationId xmlns:a16="http://schemas.microsoft.com/office/drawing/2014/main" id="{0726B201-3BEF-3147-B2A3-0BA762DFABEE}"/>
              </a:ext>
            </a:extLst>
          </p:cNvPr>
          <p:cNvSpPr txBox="1"/>
          <p:nvPr/>
        </p:nvSpPr>
        <p:spPr>
          <a:xfrm>
            <a:off x="735106" y="1111624"/>
            <a:ext cx="7584141" cy="3477875"/>
          </a:xfrm>
          <a:prstGeom prst="rect">
            <a:avLst/>
          </a:prstGeom>
          <a:noFill/>
        </p:spPr>
        <p:txBody>
          <a:bodyPr wrap="square" rtlCol="0">
            <a:spAutoFit/>
          </a:bodyPr>
          <a:lstStyle/>
          <a:p>
            <a:r>
              <a:rPr lang="en-US" sz="2000" dirty="0"/>
              <a:t>Four months into launching </a:t>
            </a:r>
            <a:r>
              <a:rPr lang="en-US" sz="2000" dirty="0" err="1"/>
              <a:t>Codeflix</a:t>
            </a:r>
            <a:r>
              <a:rPr lang="en-US" sz="2000" dirty="0"/>
              <a:t>, management asks you to look into subscription churn rates. It’s early on in the business and people are excited to know how the company is doing.</a:t>
            </a:r>
          </a:p>
          <a:p>
            <a:endParaRPr lang="en-US" sz="2000" dirty="0"/>
          </a:p>
          <a:p>
            <a:r>
              <a:rPr lang="en-US" sz="2000" dirty="0"/>
              <a:t>The marketing department is particularly interested in how the churn compares between two segments of users. They provide you with a dataset containing subscription data for users who were acquired through two distinct channels.</a:t>
            </a:r>
          </a:p>
          <a:p>
            <a:endParaRPr lang="en-US" sz="2000" dirty="0"/>
          </a:p>
          <a:p>
            <a:r>
              <a:rPr lang="en-US" sz="2000" dirty="0"/>
              <a:t>Your goal is to answer questions related to the company’s churn rate and develop a report!</a:t>
            </a:r>
          </a:p>
        </p:txBody>
      </p:sp>
    </p:spTree>
    <p:extLst>
      <p:ext uri="{BB962C8B-B14F-4D97-AF65-F5344CB8AC3E}">
        <p14:creationId xmlns:p14="http://schemas.microsoft.com/office/powerpoint/2010/main" val="80707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Questions to Answer with our Data</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lvl="0" indent="-381000">
              <a:lnSpc>
                <a:spcPct val="115000"/>
              </a:lnSpc>
              <a:spcBef>
                <a:spcPts val="1100"/>
              </a:spcBef>
              <a:buClr>
                <a:srgbClr val="222222"/>
              </a:buClr>
              <a:buSzPts val="2400"/>
              <a:buFont typeface="Roboto"/>
              <a:buAutoNum type="arabicPeriod"/>
            </a:pPr>
            <a:r>
              <a:rPr lang="en-US" sz="2400" dirty="0">
                <a:solidFill>
                  <a:srgbClr val="222222"/>
                </a:solidFill>
                <a:latin typeface="Roboto"/>
                <a:ea typeface="Roboto"/>
                <a:cs typeface="Roboto"/>
                <a:sym typeface="Roboto"/>
              </a:rPr>
              <a:t>What is the overall churn trend for 2017?</a:t>
            </a:r>
          </a:p>
          <a:p>
            <a:pPr marL="457200" lvl="0" indent="-381000">
              <a:lnSpc>
                <a:spcPct val="115000"/>
              </a:lnSpc>
              <a:spcBef>
                <a:spcPts val="1100"/>
              </a:spcBef>
              <a:buClr>
                <a:srgbClr val="222222"/>
              </a:buClr>
              <a:buSzPts val="2400"/>
              <a:buFont typeface="Roboto"/>
              <a:buAutoNum type="arabicPeriod"/>
            </a:pPr>
            <a:endParaRPr lang="en-US" sz="2400" dirty="0">
              <a:solidFill>
                <a:srgbClr val="222222"/>
              </a:solidFill>
              <a:latin typeface="Roboto"/>
              <a:ea typeface="Roboto"/>
              <a:cs typeface="Roboto"/>
              <a:sym typeface="Roboto"/>
            </a:endParaRPr>
          </a:p>
          <a:p>
            <a:pPr marL="457200" lvl="0" indent="-381000">
              <a:lnSpc>
                <a:spcPct val="115000"/>
              </a:lnSpc>
              <a:buClr>
                <a:srgbClr val="222222"/>
              </a:buClr>
              <a:buSzPts val="2400"/>
              <a:buFont typeface="Roboto"/>
              <a:buAutoNum type="arabicPeriod"/>
            </a:pPr>
            <a:r>
              <a:rPr lang="en-US" sz="2400" dirty="0">
                <a:solidFill>
                  <a:srgbClr val="222222"/>
                </a:solidFill>
                <a:latin typeface="Roboto"/>
                <a:ea typeface="Roboto"/>
                <a:cs typeface="Roboto"/>
                <a:sym typeface="Roboto"/>
              </a:rPr>
              <a:t>Which segment of users should the company focus on expanding?</a:t>
            </a:r>
          </a:p>
          <a:p>
            <a:pPr marL="76200" lvl="0">
              <a:lnSpc>
                <a:spcPct val="115000"/>
              </a:lnSpc>
              <a:buClr>
                <a:srgbClr val="222222"/>
              </a:buClr>
              <a:buSzPts val="2400"/>
            </a:pP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Churn Rate Calculation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Setting up the table</a:t>
            </a:r>
            <a:endParaRPr sz="2400" b="1" dirty="0">
              <a:solidFill>
                <a:srgbClr val="295269"/>
              </a:solidFill>
              <a:latin typeface="Roboto"/>
              <a:ea typeface="Roboto"/>
              <a:cs typeface="Roboto"/>
              <a:sym typeface="Roboto"/>
            </a:endParaRPr>
          </a:p>
        </p:txBody>
      </p:sp>
      <p:sp>
        <p:nvSpPr>
          <p:cNvPr id="316" name="Shape 316"/>
          <p:cNvSpPr txBox="1"/>
          <p:nvPr/>
        </p:nvSpPr>
        <p:spPr>
          <a:xfrm>
            <a:off x="311700" y="1598930"/>
            <a:ext cx="4045147" cy="163468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To calculate the churn rate, </a:t>
            </a:r>
            <a:r>
              <a:rPr lang="en-US" sz="1200" dirty="0">
                <a:latin typeface="Roboto"/>
                <a:ea typeface="Roboto"/>
                <a:cs typeface="Roboto"/>
                <a:sym typeface="Roboto"/>
              </a:rPr>
              <a:t>we need to arrange our table so the number of active subscribers and those who cancelled are visible. This data will be grouped by month and segment.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 programmed a temporary table to demonstrate churn rates for the first three months of 2017. </a:t>
            </a:r>
            <a:endParaRPr sz="1200" dirty="0">
              <a:latin typeface="Roboto"/>
              <a:ea typeface="Roboto"/>
              <a:cs typeface="Roboto"/>
              <a:sym typeface="Roboto"/>
            </a:endParaRPr>
          </a:p>
        </p:txBody>
      </p:sp>
      <p:sp>
        <p:nvSpPr>
          <p:cNvPr id="5" name="Shape 323">
            <a:extLst>
              <a:ext uri="{FF2B5EF4-FFF2-40B4-BE49-F238E27FC236}">
                <a16:creationId xmlns:a16="http://schemas.microsoft.com/office/drawing/2014/main" id="{E773DCDE-E69D-2A4F-B023-3A7049EC9982}"/>
              </a:ext>
            </a:extLst>
          </p:cNvPr>
          <p:cNvSpPr txBox="1"/>
          <p:nvPr/>
        </p:nvSpPr>
        <p:spPr>
          <a:xfrm>
            <a:off x="5113175" y="188824"/>
            <a:ext cx="3936825" cy="4454893"/>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800" dirty="0">
                <a:latin typeface="Courier New"/>
                <a:ea typeface="Courier New"/>
                <a:cs typeface="Courier New"/>
                <a:sym typeface="Courier New"/>
              </a:rPr>
              <a:t>with months as (</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br>
              <a:rPr lang="en-US" sz="800" dirty="0">
                <a:latin typeface="Courier New"/>
                <a:ea typeface="Courier New"/>
                <a:cs typeface="Courier New"/>
                <a:sym typeface="Courier New"/>
              </a:rPr>
            </a:br>
            <a:r>
              <a:rPr lang="en-US" sz="800" dirty="0">
                <a:latin typeface="Courier New"/>
                <a:ea typeface="Courier New"/>
                <a:cs typeface="Courier New"/>
                <a:sym typeface="Courier New"/>
              </a:rPr>
              <a:t>SELECT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'2017-01-01'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'2017-01-31'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UNION </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'2017-02-01'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'2017-02-28' as </a:t>
            </a:r>
            <a:r>
              <a:rPr lang="en-US" sz="800" dirty="0" err="1">
                <a:latin typeface="Courier New"/>
                <a:ea typeface="Courier New"/>
                <a:cs typeface="Courier New"/>
                <a:sym typeface="Courier New"/>
              </a:rPr>
              <a:t>last_day</a:t>
            </a:r>
            <a:endParaRPr lang="en-US" sz="800" dirty="0">
              <a:latin typeface="Courier New"/>
              <a:ea typeface="Courier New"/>
              <a:cs typeface="Courier New"/>
              <a:sym typeface="Courier New"/>
            </a:endParaRP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UNION</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'2017-03-01' as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'2017-03-31' as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err="1">
                <a:latin typeface="Courier New"/>
                <a:ea typeface="Courier New"/>
                <a:cs typeface="Courier New"/>
                <a:sym typeface="Courier New"/>
              </a:rPr>
              <a:t>cross_join</a:t>
            </a:r>
            <a:r>
              <a:rPr lang="en-US" sz="800" dirty="0">
                <a:latin typeface="Courier New"/>
                <a:ea typeface="Courier New"/>
                <a:cs typeface="Courier New"/>
                <a:sym typeface="Courier New"/>
              </a:rPr>
              <a:t> as</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(select subscriptions.*, months.*</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from subscriptions</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CROSS JOIN</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months),</a:t>
            </a:r>
          </a:p>
          <a:p>
            <a:pPr lvl="0">
              <a:buClr>
                <a:schemeClr val="dk1"/>
              </a:buClr>
              <a:buSzPts val="1100"/>
            </a:pPr>
            <a:endParaRPr lang="en-US"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Active and Canceled Subscribers</a:t>
            </a:r>
            <a:endParaRPr sz="2400" b="1" dirty="0">
              <a:solidFill>
                <a:srgbClr val="295269"/>
              </a:solidFill>
              <a:latin typeface="Roboto"/>
              <a:ea typeface="Roboto"/>
              <a:cs typeface="Roboto"/>
              <a:sym typeface="Roboto"/>
            </a:endParaRPr>
          </a:p>
        </p:txBody>
      </p:sp>
      <p:sp>
        <p:nvSpPr>
          <p:cNvPr id="323" name="Shape 323"/>
          <p:cNvSpPr txBox="1"/>
          <p:nvPr/>
        </p:nvSpPr>
        <p:spPr>
          <a:xfrm>
            <a:off x="5273100" y="1"/>
            <a:ext cx="3870900" cy="597049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 as</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subscriptions.*, months.*</a:t>
            </a:r>
          </a:p>
          <a:p>
            <a:pPr lvl="0">
              <a:buClr>
                <a:schemeClr val="dk1"/>
              </a:buClr>
              <a:buSzPts val="1100"/>
            </a:pPr>
            <a:r>
              <a:rPr lang="en-US" sz="900" dirty="0">
                <a:latin typeface="Courier New"/>
                <a:ea typeface="Courier New"/>
                <a:cs typeface="Courier New"/>
                <a:sym typeface="Courier New"/>
              </a:rPr>
              <a:t>from subscriptions</a:t>
            </a:r>
          </a:p>
          <a:p>
            <a:pPr lvl="0">
              <a:buClr>
                <a:schemeClr val="dk1"/>
              </a:buClr>
              <a:buSzPts val="1100"/>
            </a:pPr>
            <a:r>
              <a:rPr lang="en-US" sz="900" dirty="0">
                <a:latin typeface="Courier New"/>
                <a:ea typeface="Courier New"/>
                <a:cs typeface="Courier New"/>
                <a:sym typeface="Courier New"/>
              </a:rPr>
              <a:t>CROSS JOIN</a:t>
            </a:r>
          </a:p>
          <a:p>
            <a:pPr lvl="0">
              <a:buClr>
                <a:schemeClr val="dk1"/>
              </a:buClr>
              <a:buSzPts val="1100"/>
            </a:pPr>
            <a:r>
              <a:rPr lang="en-US" sz="900" dirty="0">
                <a:latin typeface="Courier New"/>
                <a:ea typeface="Courier New"/>
                <a:cs typeface="Courier New"/>
                <a:sym typeface="Courier New"/>
              </a:rPr>
              <a:t>months),</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status as (</a:t>
            </a:r>
          </a:p>
          <a:p>
            <a:pPr lvl="0">
              <a:buClr>
                <a:schemeClr val="dk1"/>
              </a:buClr>
              <a:buSzPts val="1100"/>
            </a:pPr>
            <a:r>
              <a:rPr lang="en-US" sz="900" dirty="0">
                <a:latin typeface="Courier New"/>
                <a:ea typeface="Courier New"/>
                <a:cs typeface="Courier New"/>
                <a:sym typeface="Courier New"/>
              </a:rPr>
              <a:t>select id,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as month,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CASE</a:t>
            </a:r>
          </a:p>
          <a:p>
            <a:pPr lvl="0">
              <a:buClr>
                <a:schemeClr val="dk1"/>
              </a:buClr>
              <a:buSzPts val="1100"/>
            </a:pPr>
            <a:r>
              <a:rPr lang="en-US" sz="900" dirty="0">
                <a:latin typeface="Courier New"/>
                <a:ea typeface="Courier New"/>
                <a:cs typeface="Courier New"/>
                <a:sym typeface="Courier New"/>
              </a:rPr>
              <a:t>  WHEN (</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(segment = 87) </a:t>
            </a:r>
          </a:p>
          <a:p>
            <a:pPr lvl="0">
              <a:buClr>
                <a:schemeClr val="dk1"/>
              </a:buClr>
              <a:buSzPts val="1100"/>
            </a:pP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t>
            </a:r>
          </a:p>
          <a:p>
            <a:pPr lvl="0">
              <a:buClr>
                <a:schemeClr val="dk1"/>
              </a:buClr>
              <a:buSzPts val="1100"/>
            </a:pPr>
            <a:r>
              <a:rPr lang="en-US" sz="900" dirty="0">
                <a:latin typeface="Courier New"/>
                <a:ea typeface="Courier New"/>
                <a:cs typeface="Courier New"/>
                <a:sym typeface="Courier New"/>
              </a:rPr>
              <a:t>  then 1</a:t>
            </a:r>
          </a:p>
          <a:p>
            <a:pPr lvl="0">
              <a:buClr>
                <a:schemeClr val="dk1"/>
              </a:buClr>
              <a:buSzPts val="1100"/>
            </a:pPr>
            <a:r>
              <a:rPr lang="en-US" sz="900" dirty="0">
                <a:latin typeface="Courier New"/>
                <a:ea typeface="Courier New"/>
                <a:cs typeface="Courier New"/>
                <a:sym typeface="Courier New"/>
              </a:rPr>
              <a:t>  else 0</a:t>
            </a:r>
          </a:p>
          <a:p>
            <a:pPr lvl="0">
              <a:buClr>
                <a:schemeClr val="dk1"/>
              </a:buClr>
              <a:buSzPts val="1100"/>
            </a:pPr>
            <a:r>
              <a:rPr lang="en-US" sz="900" dirty="0">
                <a:latin typeface="Courier New"/>
                <a:ea typeface="Courier New"/>
                <a:cs typeface="Courier New"/>
                <a:sym typeface="Courier New"/>
              </a:rPr>
              <a:t>END AS is_active_87,</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CASE</a:t>
            </a:r>
          </a:p>
          <a:p>
            <a:pPr lvl="0">
              <a:buClr>
                <a:schemeClr val="dk1"/>
              </a:buClr>
              <a:buSzPts val="1100"/>
            </a:pPr>
            <a:r>
              <a:rPr lang="en-US" sz="900" dirty="0">
                <a:latin typeface="Courier New"/>
                <a:ea typeface="Courier New"/>
                <a:cs typeface="Courier New"/>
                <a:sym typeface="Courier New"/>
              </a:rPr>
              <a:t> WHEN (</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(segment = 30) </a:t>
            </a:r>
          </a:p>
          <a:p>
            <a:pPr lvl="0">
              <a:buClr>
                <a:schemeClr val="dk1"/>
              </a:buClr>
              <a:buSzPts val="1100"/>
            </a:pP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t>
            </a:r>
          </a:p>
          <a:p>
            <a:pPr lvl="0">
              <a:buClr>
                <a:schemeClr val="dk1"/>
              </a:buClr>
              <a:buSzPts val="1100"/>
            </a:pPr>
            <a:r>
              <a:rPr lang="en-US" sz="900" dirty="0">
                <a:latin typeface="Courier New"/>
                <a:ea typeface="Courier New"/>
                <a:cs typeface="Courier New"/>
                <a:sym typeface="Courier New"/>
              </a:rPr>
              <a:t> then 1</a:t>
            </a:r>
          </a:p>
          <a:p>
            <a:pPr lvl="0">
              <a:buClr>
                <a:schemeClr val="dk1"/>
              </a:buClr>
              <a:buSzPts val="1100"/>
            </a:pPr>
            <a:r>
              <a:rPr lang="en-US" sz="900" dirty="0">
                <a:latin typeface="Courier New"/>
                <a:ea typeface="Courier New"/>
                <a:cs typeface="Courier New"/>
                <a:sym typeface="Courier New"/>
              </a:rPr>
              <a:t> else 0</a:t>
            </a:r>
          </a:p>
          <a:p>
            <a:pPr lvl="0">
              <a:buClr>
                <a:schemeClr val="dk1"/>
              </a:buClr>
              <a:buSzPts val="1100"/>
            </a:pPr>
            <a:r>
              <a:rPr lang="en-US" sz="900" dirty="0">
                <a:latin typeface="Courier New"/>
                <a:ea typeface="Courier New"/>
                <a:cs typeface="Courier New"/>
                <a:sym typeface="Courier New"/>
              </a:rPr>
              <a:t> END AS is_active_30,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CASE</a:t>
            </a:r>
          </a:p>
          <a:p>
            <a:pPr lvl="0">
              <a:buClr>
                <a:schemeClr val="dk1"/>
              </a:buClr>
              <a:buSzPts val="1100"/>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between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last_day</a:t>
            </a:r>
            <a:r>
              <a:rPr lang="en-US" sz="900" dirty="0">
                <a:latin typeface="Courier New"/>
                <a:ea typeface="Courier New"/>
                <a:cs typeface="Courier New"/>
                <a:sym typeface="Courier New"/>
              </a:rPr>
              <a:t>) AND (segment = 87) then 1</a:t>
            </a:r>
          </a:p>
          <a:p>
            <a:pPr lvl="0">
              <a:buClr>
                <a:schemeClr val="dk1"/>
              </a:buClr>
              <a:buSzPts val="1100"/>
            </a:pPr>
            <a:r>
              <a:rPr lang="en-US" sz="900" dirty="0">
                <a:latin typeface="Courier New"/>
                <a:ea typeface="Courier New"/>
                <a:cs typeface="Courier New"/>
                <a:sym typeface="Courier New"/>
              </a:rPr>
              <a:t> else 0</a:t>
            </a:r>
          </a:p>
          <a:p>
            <a:pPr lvl="0">
              <a:buClr>
                <a:schemeClr val="dk1"/>
              </a:buClr>
              <a:buSzPts val="1100"/>
            </a:pPr>
            <a:r>
              <a:rPr lang="en-US" sz="900" dirty="0">
                <a:latin typeface="Courier New"/>
                <a:ea typeface="Courier New"/>
                <a:cs typeface="Courier New"/>
                <a:sym typeface="Courier New"/>
              </a:rPr>
              <a:t> END AS is_canceled_87,</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CASE</a:t>
            </a:r>
          </a:p>
          <a:p>
            <a:pPr lvl="0">
              <a:buClr>
                <a:schemeClr val="dk1"/>
              </a:buClr>
              <a:buSzPts val="1100"/>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between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last_day</a:t>
            </a:r>
            <a:r>
              <a:rPr lang="en-US" sz="900" dirty="0">
                <a:latin typeface="Courier New"/>
                <a:ea typeface="Courier New"/>
                <a:cs typeface="Courier New"/>
                <a:sym typeface="Courier New"/>
              </a:rPr>
              <a:t>) AND (segment = 30) then 1</a:t>
            </a:r>
          </a:p>
          <a:p>
            <a:pPr lvl="0">
              <a:buClr>
                <a:schemeClr val="dk1"/>
              </a:buClr>
              <a:buSzPts val="1100"/>
            </a:pPr>
            <a:r>
              <a:rPr lang="en-US" sz="900" dirty="0">
                <a:latin typeface="Courier New"/>
                <a:ea typeface="Courier New"/>
                <a:cs typeface="Courier New"/>
                <a:sym typeface="Courier New"/>
              </a:rPr>
              <a:t> else 0</a:t>
            </a:r>
          </a:p>
          <a:p>
            <a:pPr lvl="0">
              <a:buClr>
                <a:schemeClr val="dk1"/>
              </a:buClr>
              <a:buSzPts val="1100"/>
            </a:pPr>
            <a:r>
              <a:rPr lang="en-US" sz="900" dirty="0">
                <a:latin typeface="Courier New"/>
                <a:ea typeface="Courier New"/>
                <a:cs typeface="Courier New"/>
                <a:sym typeface="Courier New"/>
              </a:rPr>
              <a:t> end as is_canceled_30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 from status </a:t>
            </a:r>
          </a:p>
          <a:p>
            <a:pPr lvl="0">
              <a:buClr>
                <a:schemeClr val="dk1"/>
              </a:buClr>
              <a:buSzPts val="1100"/>
            </a:pPr>
            <a:r>
              <a:rPr lang="en-US" sz="900" dirty="0">
                <a:latin typeface="Courier New"/>
                <a:ea typeface="Courier New"/>
                <a:cs typeface="Courier New"/>
                <a:sym typeface="Courier New"/>
              </a:rPr>
              <a:t>limit 20;</a:t>
            </a:r>
            <a:endParaRPr sz="900" dirty="0">
              <a:latin typeface="Courier New"/>
              <a:ea typeface="Courier New"/>
              <a:cs typeface="Courier New"/>
              <a:sym typeface="Courier New"/>
            </a:endParaRPr>
          </a:p>
        </p:txBody>
      </p:sp>
      <p:sp>
        <p:nvSpPr>
          <p:cNvPr id="324" name="Shape 324"/>
          <p:cNvSpPr txBox="1"/>
          <p:nvPr/>
        </p:nvSpPr>
        <p:spPr>
          <a:xfrm>
            <a:off x="177974" y="1201325"/>
            <a:ext cx="5001125" cy="5467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Now with the timeframe of our analysis established we can use SQL to create a </a:t>
            </a:r>
            <a:r>
              <a:rPr lang="en-US" sz="1200" dirty="0" err="1">
                <a:latin typeface="Roboto"/>
                <a:ea typeface="Roboto"/>
                <a:cs typeface="Roboto"/>
                <a:sym typeface="Roboto"/>
              </a:rPr>
              <a:t>is_active</a:t>
            </a:r>
            <a:r>
              <a:rPr lang="en-US" sz="1200" dirty="0">
                <a:latin typeface="Roboto"/>
                <a:ea typeface="Roboto"/>
                <a:cs typeface="Roboto"/>
                <a:sym typeface="Roboto"/>
              </a:rPr>
              <a:t> and </a:t>
            </a:r>
            <a:r>
              <a:rPr lang="en-US" sz="1200" dirty="0" err="1">
                <a:latin typeface="Roboto"/>
                <a:ea typeface="Roboto"/>
                <a:cs typeface="Roboto"/>
                <a:sym typeface="Roboto"/>
              </a:rPr>
              <a:t>is_canceled</a:t>
            </a:r>
            <a:r>
              <a:rPr lang="en-US" sz="1200" dirty="0">
                <a:latin typeface="Roboto"/>
                <a:ea typeface="Roboto"/>
                <a:cs typeface="Roboto"/>
                <a:sym typeface="Roboto"/>
              </a:rPr>
              <a:t> columns</a:t>
            </a:r>
            <a:endParaRPr sz="1200" dirty="0">
              <a:latin typeface="Roboto"/>
              <a:ea typeface="Roboto"/>
              <a:cs typeface="Roboto"/>
              <a:sym typeface="Roboto"/>
            </a:endParaRPr>
          </a:p>
        </p:txBody>
      </p:sp>
      <p:pic>
        <p:nvPicPr>
          <p:cNvPr id="3" name="Picture 2" descr="A screenshot of a computer&#10;&#10;Description automatically generated">
            <a:extLst>
              <a:ext uri="{FF2B5EF4-FFF2-40B4-BE49-F238E27FC236}">
                <a16:creationId xmlns:a16="http://schemas.microsoft.com/office/drawing/2014/main" id="{88B11E32-A3C7-004F-B687-03F7CA0003A4}"/>
              </a:ext>
            </a:extLst>
          </p:cNvPr>
          <p:cNvPicPr>
            <a:picLocks noChangeAspect="1"/>
          </p:cNvPicPr>
          <p:nvPr/>
        </p:nvPicPr>
        <p:blipFill>
          <a:blip r:embed="rId3"/>
          <a:stretch>
            <a:fillRect/>
          </a:stretch>
        </p:blipFill>
        <p:spPr>
          <a:xfrm>
            <a:off x="311700" y="1910631"/>
            <a:ext cx="4332018" cy="31737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68508"/>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Now for the Churn Rate!</a:t>
            </a:r>
            <a:endParaRPr sz="2400" b="1" dirty="0">
              <a:solidFill>
                <a:srgbClr val="295269"/>
              </a:solidFill>
              <a:latin typeface="Roboto"/>
              <a:ea typeface="Roboto"/>
              <a:cs typeface="Roboto"/>
              <a:sym typeface="Roboto"/>
            </a:endParaRPr>
          </a:p>
        </p:txBody>
      </p:sp>
      <p:sp>
        <p:nvSpPr>
          <p:cNvPr id="331" name="Shape 331"/>
          <p:cNvSpPr txBox="1"/>
          <p:nvPr/>
        </p:nvSpPr>
        <p:spPr>
          <a:xfrm>
            <a:off x="177974" y="1201173"/>
            <a:ext cx="4788472" cy="172916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US" sz="1200" dirty="0">
                <a:latin typeface="Roboto"/>
                <a:ea typeface="Roboto"/>
                <a:cs typeface="Roboto"/>
                <a:sym typeface="Roboto"/>
              </a:rPr>
              <a:t>So now we have the number of active and cancelled members for both segment 87 and segment 30 groups. We have our data grouped by month and for each ID. </a:t>
            </a:r>
          </a:p>
          <a:p>
            <a:pPr marL="171450" lvl="0" indent="-190500" rtl="0">
              <a:lnSpc>
                <a:spcPct val="115000"/>
              </a:lnSpc>
              <a:spcBef>
                <a:spcPts val="0"/>
              </a:spcBef>
              <a:spcAft>
                <a:spcPts val="0"/>
              </a:spcAft>
              <a:buSzPts val="1200"/>
              <a:buChar char="●"/>
            </a:pPr>
            <a:endParaRPr lang="en-US" sz="1200" dirty="0">
              <a:latin typeface="Roboto"/>
              <a:ea typeface="Roboto"/>
              <a:cs typeface="Roboto"/>
              <a:sym typeface="Roboto"/>
            </a:endParaRPr>
          </a:p>
          <a:p>
            <a:pPr marL="171450" lvl="0" indent="-190500" rtl="0">
              <a:lnSpc>
                <a:spcPct val="115000"/>
              </a:lnSpc>
              <a:spcBef>
                <a:spcPts val="0"/>
              </a:spcBef>
              <a:spcAft>
                <a:spcPts val="0"/>
              </a:spcAft>
              <a:buSzPts val="1200"/>
              <a:buChar char="●"/>
            </a:pPr>
            <a:r>
              <a:rPr lang="en-US" sz="1200" dirty="0">
                <a:latin typeface="Roboto"/>
                <a:ea typeface="Roboto"/>
                <a:cs typeface="Roboto"/>
                <a:sym typeface="Roboto"/>
              </a:rPr>
              <a:t>Lets now aggregate our data to view churn rates for each segment groups and then group that data by month</a:t>
            </a:r>
            <a:endParaRPr sz="1200" dirty="0">
              <a:latin typeface="Roboto"/>
              <a:ea typeface="Roboto"/>
              <a:cs typeface="Roboto"/>
              <a:sym typeface="Roboto"/>
            </a:endParaRPr>
          </a:p>
        </p:txBody>
      </p:sp>
      <p:sp>
        <p:nvSpPr>
          <p:cNvPr id="6" name="Shape 323">
            <a:extLst>
              <a:ext uri="{FF2B5EF4-FFF2-40B4-BE49-F238E27FC236}">
                <a16:creationId xmlns:a16="http://schemas.microsoft.com/office/drawing/2014/main" id="{22440417-9B85-F349-972F-5744DAEAFA6F}"/>
              </a:ext>
            </a:extLst>
          </p:cNvPr>
          <p:cNvSpPr txBox="1"/>
          <p:nvPr/>
        </p:nvSpPr>
        <p:spPr>
          <a:xfrm>
            <a:off x="5100172" y="487308"/>
            <a:ext cx="3852850" cy="237676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 as</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month, SUM(is_active_87) as sum_active_87,</a:t>
            </a:r>
          </a:p>
          <a:p>
            <a:pPr lvl="0">
              <a:buClr>
                <a:schemeClr val="dk1"/>
              </a:buClr>
              <a:buSzPts val="1100"/>
            </a:pPr>
            <a:r>
              <a:rPr lang="en-US" sz="900" dirty="0">
                <a:latin typeface="Courier New"/>
                <a:ea typeface="Courier New"/>
                <a:cs typeface="Courier New"/>
                <a:sym typeface="Courier New"/>
              </a:rPr>
              <a:t>sum(is_active_30) as sum_active_30,</a:t>
            </a:r>
          </a:p>
          <a:p>
            <a:pPr lvl="0">
              <a:buClr>
                <a:schemeClr val="dk1"/>
              </a:buClr>
              <a:buSzPts val="1100"/>
            </a:pPr>
            <a:r>
              <a:rPr lang="en-US" sz="900" dirty="0">
                <a:latin typeface="Courier New"/>
                <a:ea typeface="Courier New"/>
                <a:cs typeface="Courier New"/>
                <a:sym typeface="Courier New"/>
              </a:rPr>
              <a:t>sum(is_canceled_87) as sum_canceled_87,</a:t>
            </a:r>
          </a:p>
          <a:p>
            <a:pPr lvl="0">
              <a:buClr>
                <a:schemeClr val="dk1"/>
              </a:buClr>
              <a:buSzPts val="1100"/>
            </a:pPr>
            <a:r>
              <a:rPr lang="en-US" sz="900" dirty="0">
                <a:latin typeface="Courier New"/>
                <a:ea typeface="Courier New"/>
                <a:cs typeface="Courier New"/>
                <a:sym typeface="Courier New"/>
              </a:rPr>
              <a:t>sum(is_canceled_30) as sum_canceled_30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status</a:t>
            </a:r>
          </a:p>
          <a:p>
            <a:pPr lvl="0">
              <a:buClr>
                <a:schemeClr val="dk1"/>
              </a:buClr>
              <a:buSzPts val="1100"/>
            </a:pPr>
            <a:r>
              <a:rPr lang="en-US" sz="900" dirty="0">
                <a:latin typeface="Courier New"/>
                <a:ea typeface="Courier New"/>
                <a:cs typeface="Courier New"/>
                <a:sym typeface="Courier New"/>
              </a:rPr>
              <a:t>group by month</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month, 1.0 * sum_canceled_87/sum_active_87 as churn_rate_87, 1.0 * sum_canceled_30/sum_active_30 as churn_rate_30 from </a:t>
            </a: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a:t>
            </a:r>
          </a:p>
        </p:txBody>
      </p:sp>
      <p:pic>
        <p:nvPicPr>
          <p:cNvPr id="7" name="Picture 6" descr="A screenshot of a cell phone&#10;&#10;Description automatically generated">
            <a:extLst>
              <a:ext uri="{FF2B5EF4-FFF2-40B4-BE49-F238E27FC236}">
                <a16:creationId xmlns:a16="http://schemas.microsoft.com/office/drawing/2014/main" id="{1D2C0E79-10F7-2148-81F6-78481CF29BEE}"/>
              </a:ext>
            </a:extLst>
          </p:cNvPr>
          <p:cNvPicPr>
            <a:picLocks noChangeAspect="1"/>
          </p:cNvPicPr>
          <p:nvPr/>
        </p:nvPicPr>
        <p:blipFill rotWithShape="1">
          <a:blip r:embed="rId3"/>
          <a:srcRect r="1946"/>
          <a:stretch/>
        </p:blipFill>
        <p:spPr>
          <a:xfrm>
            <a:off x="177974" y="3390497"/>
            <a:ext cx="8788052" cy="1265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What Does This Data Tell Us?</a:t>
            </a:r>
            <a:endParaRPr dirty="0"/>
          </a:p>
        </p:txBody>
      </p:sp>
    </p:spTree>
    <p:extLst>
      <p:ext uri="{BB962C8B-B14F-4D97-AF65-F5344CB8AC3E}">
        <p14:creationId xmlns:p14="http://schemas.microsoft.com/office/powerpoint/2010/main" val="4721619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853</Words>
  <Application>Microsoft Macintosh PowerPoint</Application>
  <PresentationFormat>On-screen Show (16:9)</PresentationFormat>
  <Paragraphs>122</Paragraphs>
  <Slides>10</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Roboto</vt:lpstr>
      <vt:lpstr>Arial</vt:lpstr>
      <vt:lpstr>Roboto Thin</vt:lpstr>
      <vt:lpstr>Courier New</vt:lpstr>
      <vt:lpstr>Roboto Black</vt:lpstr>
      <vt:lpstr>Dosis</vt:lpstr>
      <vt:lpstr>Simple Light</vt:lpstr>
      <vt:lpstr>Simple Light</vt:lpstr>
      <vt:lpstr>Simple Light</vt:lpstr>
      <vt:lpstr>SQL Project Templates</vt:lpstr>
      <vt:lpstr>PowerPoint Presentation</vt:lpstr>
      <vt:lpstr>PowerPoint Presentation</vt:lpstr>
      <vt:lpstr>Questions to Answer with our Data</vt:lpstr>
      <vt:lpstr>PowerPoint Presentation</vt:lpstr>
      <vt:lpstr>PowerPoint Presentation</vt:lpstr>
      <vt:lpstr>PowerPoint Presentation</vt:lpstr>
      <vt:lpstr>PowerPoint Presentation</vt:lpstr>
      <vt:lpstr>PowerPoint Presentation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George Kuzhikat</cp:lastModifiedBy>
  <cp:revision>14</cp:revision>
  <dcterms:modified xsi:type="dcterms:W3CDTF">2020-08-19T00:11:47Z</dcterms:modified>
</cp:coreProperties>
</file>